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3"/>
  </p:notesMasterIdLst>
  <p:handoutMasterIdLst>
    <p:handoutMasterId r:id="rId44"/>
  </p:handoutMasterIdLst>
  <p:sldIdLst>
    <p:sldId id="331" r:id="rId2"/>
    <p:sldId id="338" r:id="rId3"/>
    <p:sldId id="337" r:id="rId4"/>
    <p:sldId id="339" r:id="rId5"/>
    <p:sldId id="344" r:id="rId6"/>
    <p:sldId id="341" r:id="rId7"/>
    <p:sldId id="422" r:id="rId8"/>
    <p:sldId id="342" r:id="rId9"/>
    <p:sldId id="355" r:id="rId10"/>
    <p:sldId id="351" r:id="rId11"/>
    <p:sldId id="423" r:id="rId12"/>
    <p:sldId id="357" r:id="rId13"/>
    <p:sldId id="358" r:id="rId14"/>
    <p:sldId id="387" r:id="rId15"/>
    <p:sldId id="346" r:id="rId16"/>
    <p:sldId id="349" r:id="rId17"/>
    <p:sldId id="413" r:id="rId18"/>
    <p:sldId id="407" r:id="rId19"/>
    <p:sldId id="416" r:id="rId20"/>
    <p:sldId id="348" r:id="rId21"/>
    <p:sldId id="386" r:id="rId22"/>
    <p:sldId id="345" r:id="rId23"/>
    <p:sldId id="404" r:id="rId24"/>
    <p:sldId id="375" r:id="rId25"/>
    <p:sldId id="395" r:id="rId26"/>
    <p:sldId id="401" r:id="rId27"/>
    <p:sldId id="367" r:id="rId28"/>
    <p:sldId id="421" r:id="rId29"/>
    <p:sldId id="369" r:id="rId30"/>
    <p:sldId id="382" r:id="rId31"/>
    <p:sldId id="406" r:id="rId32"/>
    <p:sldId id="392" r:id="rId33"/>
    <p:sldId id="394" r:id="rId34"/>
    <p:sldId id="414" r:id="rId35"/>
    <p:sldId id="405" r:id="rId36"/>
    <p:sldId id="415" r:id="rId37"/>
    <p:sldId id="409" r:id="rId38"/>
    <p:sldId id="388" r:id="rId39"/>
    <p:sldId id="411" r:id="rId40"/>
    <p:sldId id="390" r:id="rId41"/>
    <p:sldId id="330" r:id="rId42"/>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423"/>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p:scale>
          <a:sx n="75" d="100"/>
          <a:sy n="75" d="100"/>
        </p:scale>
        <p:origin x="2466" y="318"/>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p>
          <a:p>
            <a:r>
              <a:rPr lang="en-US" baseline="0" dirty="0"/>
              <a:t>Try to squeeze in a wall temperature profile along the axial of the rod.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3185657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2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3.png"/><Relationship Id="rId10"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0.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5.png"/><Relationship Id="rId5" Type="http://schemas.openxmlformats.org/officeDocument/2006/relationships/image" Target="../media/image6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6.png"/><Relationship Id="rId7" Type="http://schemas.openxmlformats.org/officeDocument/2006/relationships/image" Target="../media/image12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07.png"/><Relationship Id="rId7"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7"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08.png"/><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8.png"/><Relationship Id="rId4" Type="http://schemas.openxmlformats.org/officeDocument/2006/relationships/image" Target="../media/image136.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36.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174578" y="5517232"/>
                <a:ext cx="1865436"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𝟐</m:t>
                          </m:r>
                        </m:sup>
                      </m:sSup>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r>
                        <a:rPr lang="en-US" sz="1800" b="1" i="1" smtClean="0">
                          <a:latin typeface="Cambria Math" panose="02040503050406030204" pitchFamily="18" charset="0"/>
                        </a:rPr>
                        <m:t>−</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𝟒</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174578" y="5517232"/>
                <a:ext cx="1865436" cy="1074268"/>
              </a:xfrm>
              <a:prstGeom prst="rect">
                <a:avLst/>
              </a:prstGeom>
              <a:blipFill>
                <a:blip r:embed="rId12"/>
                <a:stretch>
                  <a:fillRect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116951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1678051"/>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Convergence of Screening Methods</a:t>
            </a:r>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p:sp>
        <p:nvSpPr>
          <p:cNvPr id="17" name="TextBox 16">
            <a:extLst>
              <a:ext uri="{FF2B5EF4-FFF2-40B4-BE49-F238E27FC236}">
                <a16:creationId xmlns:a16="http://schemas.microsoft.com/office/drawing/2014/main" id="{0BC033AF-3AD1-4D01-96F2-793E814E67C7}"/>
              </a:ext>
            </a:extLst>
          </p:cNvPr>
          <p:cNvSpPr txBox="1"/>
          <p:nvPr/>
        </p:nvSpPr>
        <p:spPr>
          <a:xfrm>
            <a:off x="267410" y="5005233"/>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wd41-defense\figures\figures\heated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Injection</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grpSp>
        <p:nvGrpSpPr>
          <p:cNvPr id="15" name="Group 14">
            <a:extLst>
              <a:ext uri="{FF2B5EF4-FFF2-40B4-BE49-F238E27FC236}">
                <a16:creationId xmlns:a16="http://schemas.microsoft.com/office/drawing/2014/main" id="{74B2F846-288C-4CB1-9D70-176B7C96DA31}"/>
              </a:ext>
            </a:extLst>
          </p:cNvPr>
          <p:cNvGrpSpPr/>
          <p:nvPr/>
        </p:nvGrpSpPr>
        <p:grpSpPr>
          <a:xfrm>
            <a:off x="5292080" y="2470149"/>
            <a:ext cx="3814437" cy="2740004"/>
            <a:chOff x="5076056" y="3744791"/>
            <a:chExt cx="4019688" cy="2835363"/>
          </a:xfrm>
        </p:grpSpPr>
        <p:pic>
          <p:nvPicPr>
            <p:cNvPr id="25" name="Picture 24">
              <a:extLst>
                <a:ext uri="{FF2B5EF4-FFF2-40B4-BE49-F238E27FC236}">
                  <a16:creationId xmlns:a16="http://schemas.microsoft.com/office/drawing/2014/main" id="{EF4B4604-A8A6-46D4-BEE9-0DF36E704EBB}"/>
                </a:ext>
              </a:extLst>
            </p:cNvPr>
            <p:cNvPicPr>
              <a:picLocks noChangeAspect="1"/>
            </p:cNvPicPr>
            <p:nvPr/>
          </p:nvPicPr>
          <p:blipFill>
            <a:blip r:embed="rId4"/>
            <a:stretch>
              <a:fillRect/>
            </a:stretch>
          </p:blipFill>
          <p:spPr>
            <a:xfrm>
              <a:off x="5490552" y="3744791"/>
              <a:ext cx="3605192" cy="2636537"/>
            </a:xfrm>
            <a:prstGeom prst="rect">
              <a:avLst/>
            </a:prstGeom>
          </p:spPr>
        </p:pic>
        <p:sp>
          <p:nvSpPr>
            <p:cNvPr id="17" name="TextBox 16"/>
            <p:cNvSpPr txBox="1"/>
            <p:nvPr/>
          </p:nvSpPr>
          <p:spPr>
            <a:xfrm rot="16200000">
              <a:off x="4079621" y="4836586"/>
              <a:ext cx="2469168" cy="476297"/>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624216" y="4005064"/>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gr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mc:Choice xmlns:a14="http://schemas.microsoft.com/office/drawing/2010/main"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622677" y="2345746"/>
                <a:ext cx="2197472"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622677" y="2345746"/>
                <a:ext cx="2197472" cy="923330"/>
              </a:xfrm>
              <a:prstGeom prst="rect">
                <a:avLst/>
              </a:prstGeom>
              <a:blipFill>
                <a:blip r:embed="rId5"/>
                <a:stretch>
                  <a:fillRect l="-2216" t="-3974" r="-1939" b="-9934"/>
                </a:stretch>
              </a:blipFill>
            </p:spPr>
            <p:txBody>
              <a:bodyPr/>
              <a:lstStyle/>
              <a:p>
                <a:r>
                  <a:rPr lang="en-VI">
                    <a:noFill/>
                  </a:rPr>
                  <a:t> </a:t>
                </a:r>
              </a:p>
            </p:txBody>
          </p:sp>
        </mc:Fallback>
      </mc:AlternateContent>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20928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br>
              <a:rPr lang="en-US" sz="2000" dirty="0">
                <a:latin typeface="+mn-lt"/>
              </a:rPr>
            </a:br>
            <a:r>
              <a:rPr lang="en-US" sz="2000" dirty="0">
                <a:latin typeface="+mn-lt"/>
              </a:rPr>
              <a:t>(bright color = concentrated samples)</a:t>
            </a:r>
          </a:p>
        </p:txBody>
      </p:sp>
    </p:spTree>
    <p:extLst>
      <p:ext uri="{BB962C8B-B14F-4D97-AF65-F5344CB8AC3E}">
        <p14:creationId xmlns:p14="http://schemas.microsoft.com/office/powerpoint/2010/main" val="42111961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8C32CB-7210-493F-90E2-1802ACDFBA1F}"/>
              </a:ext>
            </a:extLst>
          </p:cNvPr>
          <p:cNvPicPr>
            <a:picLocks noChangeAspect="1"/>
          </p:cNvPicPr>
          <p:nvPr/>
        </p:nvPicPr>
        <p:blipFill rotWithShape="1">
          <a:blip r:embed="rId3"/>
          <a:srcRect l="37915" t="61398" r="49866" b="24798"/>
          <a:stretch/>
        </p:blipFill>
        <p:spPr>
          <a:xfrm>
            <a:off x="779853" y="5487239"/>
            <a:ext cx="1772423" cy="1160518"/>
          </a:xfrm>
          <a:prstGeom prst="rect">
            <a:avLst/>
          </a:prstGeom>
        </p:spPr>
      </p:pic>
      <p:pic>
        <p:nvPicPr>
          <p:cNvPr id="33" name="Picture 32">
            <a:extLst>
              <a:ext uri="{FF2B5EF4-FFF2-40B4-BE49-F238E27FC236}">
                <a16:creationId xmlns:a16="http://schemas.microsoft.com/office/drawing/2014/main" id="{EAB5A064-326B-4BFA-AB40-2FB87E543AC6}"/>
              </a:ext>
            </a:extLst>
          </p:cNvPr>
          <p:cNvPicPr>
            <a:picLocks noChangeAspect="1"/>
          </p:cNvPicPr>
          <p:nvPr/>
        </p:nvPicPr>
        <p:blipFill rotWithShape="1">
          <a:blip r:embed="rId3"/>
          <a:srcRect l="63060" t="60732" r="24721" b="24579"/>
          <a:stretch/>
        </p:blipFill>
        <p:spPr>
          <a:xfrm>
            <a:off x="2562655" y="5434550"/>
            <a:ext cx="1772423" cy="1234810"/>
          </a:xfrm>
          <a:prstGeom prst="rect">
            <a:avLst/>
          </a:prstGeom>
        </p:spPr>
      </p:pic>
      <p:pic>
        <p:nvPicPr>
          <p:cNvPr id="46" name="Picture 45">
            <a:extLst>
              <a:ext uri="{FF2B5EF4-FFF2-40B4-BE49-F238E27FC236}">
                <a16:creationId xmlns:a16="http://schemas.microsoft.com/office/drawing/2014/main" id="{C2D9ADD4-2EC9-4732-AADE-9D56A9E177C0}"/>
              </a:ext>
            </a:extLst>
          </p:cNvPr>
          <p:cNvPicPr>
            <a:picLocks noChangeAspect="1"/>
          </p:cNvPicPr>
          <p:nvPr/>
        </p:nvPicPr>
        <p:blipFill rotWithShape="1">
          <a:blip r:embed="rId3"/>
          <a:srcRect l="37915" t="37152" r="49866" b="48988"/>
          <a:stretch/>
        </p:blipFill>
        <p:spPr>
          <a:xfrm>
            <a:off x="780473" y="4485316"/>
            <a:ext cx="1772423" cy="1165133"/>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6"/>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7" name="Isosceles Triangle 26">
            <a:extLst>
              <a:ext uri="{FF2B5EF4-FFF2-40B4-BE49-F238E27FC236}">
                <a16:creationId xmlns:a16="http://schemas.microsoft.com/office/drawing/2014/main" id="{C5A4C280-F01B-47EA-A6FD-E5D9AD0FA0CA}"/>
              </a:ext>
            </a:extLst>
          </p:cNvPr>
          <p:cNvSpPr/>
          <p:nvPr/>
        </p:nvSpPr>
        <p:spPr bwMode="auto">
          <a:xfrm>
            <a:off x="4283143" y="329091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id="{3AAE8401-FF1A-4AB3-95A7-0CB4768A9E67}"/>
              </a:ext>
            </a:extLst>
          </p:cNvPr>
          <p:cNvSpPr txBox="1"/>
          <p:nvPr/>
        </p:nvSpPr>
        <p:spPr>
          <a:xfrm>
            <a:off x="982570" y="4368722"/>
            <a:ext cx="1429190"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dffbVIHT</a:t>
            </a:r>
            <a:endParaRPr lang="en-US" sz="2000" b="1" kern="1000" spc="30" dirty="0">
              <a:latin typeface="+mn-lt"/>
              <a:cs typeface="Franklin Gothic Book"/>
            </a:endParaRPr>
          </a:p>
        </p:txBody>
      </p:sp>
      <p:sp>
        <p:nvSpPr>
          <p:cNvPr id="23" name="TextBox 22">
            <a:extLst>
              <a:ext uri="{FF2B5EF4-FFF2-40B4-BE49-F238E27FC236}">
                <a16:creationId xmlns:a16="http://schemas.microsoft.com/office/drawing/2014/main" id="{522E2982-D858-4C6E-BD87-2AE23F15D8B8}"/>
              </a:ext>
            </a:extLst>
          </p:cNvPr>
          <p:cNvSpPr txBox="1"/>
          <p:nvPr/>
        </p:nvSpPr>
        <p:spPr>
          <a:xfrm>
            <a:off x="2627784" y="5339678"/>
            <a:ext cx="1614495"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dffbIntDr</a:t>
            </a:r>
            <a:endParaRPr lang="en-US" sz="2000" b="1" kern="1000" spc="30" dirty="0">
              <a:latin typeface="+mn-lt"/>
              <a:cs typeface="Franklin Gothic Book"/>
            </a:endParaRPr>
          </a:p>
        </p:txBody>
      </p:sp>
      <p:sp>
        <p:nvSpPr>
          <p:cNvPr id="26" name="Rectangle 25">
            <a:extLst>
              <a:ext uri="{FF2B5EF4-FFF2-40B4-BE49-F238E27FC236}">
                <a16:creationId xmlns:a16="http://schemas.microsoft.com/office/drawing/2014/main" id="{B2D04A21-208E-4A3B-B7DC-984934D62687}"/>
              </a:ext>
            </a:extLst>
          </p:cNvPr>
          <p:cNvSpPr/>
          <p:nvPr/>
        </p:nvSpPr>
        <p:spPr>
          <a:xfrm>
            <a:off x="2754993" y="4323120"/>
            <a:ext cx="3484164"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Vapor-Interface HTC of the DFFB</a:t>
            </a:r>
          </a:p>
        </p:txBody>
      </p:sp>
      <p:sp>
        <p:nvSpPr>
          <p:cNvPr id="28" name="Isosceles Triangle 27">
            <a:extLst>
              <a:ext uri="{FF2B5EF4-FFF2-40B4-BE49-F238E27FC236}">
                <a16:creationId xmlns:a16="http://schemas.microsoft.com/office/drawing/2014/main" id="{7A5F33BD-AF9D-4D1E-B116-9A700DF25584}"/>
              </a:ext>
            </a:extLst>
          </p:cNvPr>
          <p:cNvSpPr/>
          <p:nvPr/>
        </p:nvSpPr>
        <p:spPr bwMode="auto">
          <a:xfrm>
            <a:off x="1146502" y="428297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ectangle 29">
            <a:extLst>
              <a:ext uri="{FF2B5EF4-FFF2-40B4-BE49-F238E27FC236}">
                <a16:creationId xmlns:a16="http://schemas.microsoft.com/office/drawing/2014/main" id="{5D55298A-1EA4-40BE-9605-995DBFD3BD0A}"/>
              </a:ext>
            </a:extLst>
          </p:cNvPr>
          <p:cNvSpPr/>
          <p:nvPr/>
        </p:nvSpPr>
        <p:spPr>
          <a:xfrm>
            <a:off x="4587656" y="5297754"/>
            <a:ext cx="2849012"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Interfacial drag of the DFFB</a:t>
            </a:r>
          </a:p>
        </p:txBody>
      </p:sp>
      <p:cxnSp>
        <p:nvCxnSpPr>
          <p:cNvPr id="31" name="Straight Connector 30">
            <a:extLst>
              <a:ext uri="{FF2B5EF4-FFF2-40B4-BE49-F238E27FC236}">
                <a16:creationId xmlns:a16="http://schemas.microsoft.com/office/drawing/2014/main" id="{41BBEC8D-16CD-4001-BEE0-130B87634C11}"/>
              </a:ext>
            </a:extLst>
          </p:cNvPr>
          <p:cNvCxnSpPr>
            <a:cxnSpLocks/>
            <a:stCxn id="30" idx="1"/>
            <a:endCxn id="23" idx="3"/>
          </p:cNvCxnSpPr>
          <p:nvPr/>
        </p:nvCxnSpPr>
        <p:spPr bwMode="auto">
          <a:xfrm flipH="1">
            <a:off x="4242279" y="5496270"/>
            <a:ext cx="34537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22AA6737-9F25-4DE1-A531-EC278F42A444}"/>
              </a:ext>
            </a:extLst>
          </p:cNvPr>
          <p:cNvSpPr/>
          <p:nvPr/>
        </p:nvSpPr>
        <p:spPr bwMode="auto">
          <a:xfrm>
            <a:off x="768768" y="5559247"/>
            <a:ext cx="1772423" cy="946027"/>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cxnSp>
        <p:nvCxnSpPr>
          <p:cNvPr id="50" name="Straight Connector 49">
            <a:extLst>
              <a:ext uri="{FF2B5EF4-FFF2-40B4-BE49-F238E27FC236}">
                <a16:creationId xmlns:a16="http://schemas.microsoft.com/office/drawing/2014/main" id="{D8741C90-016D-4BFC-BC8E-6D0C1285B046}"/>
              </a:ext>
            </a:extLst>
          </p:cNvPr>
          <p:cNvCxnSpPr>
            <a:cxnSpLocks/>
            <a:stCxn id="26" idx="1"/>
            <a:endCxn id="21" idx="3"/>
          </p:cNvCxnSpPr>
          <p:nvPr/>
        </p:nvCxnSpPr>
        <p:spPr bwMode="auto">
          <a:xfrm flipH="1">
            <a:off x="2411760" y="4521636"/>
            <a:ext cx="343233" cy="367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6489491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291" y="1651879"/>
            <a:ext cx="3234212"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755576" y="1414463"/>
            <a:ext cx="4753098" cy="5243858"/>
            <a:chOff x="4211960" y="1414464"/>
            <a:chExt cx="4753098" cy="5243858"/>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211962" y="4416490"/>
                  <a:ext cx="4681088" cy="22418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4211962" y="4416490"/>
                  <a:ext cx="4681088" cy="2241832"/>
                </a:xfrm>
                <a:prstGeom prst="rect">
                  <a:avLst/>
                </a:prstGeom>
                <a:blipFill>
                  <a:blip r:embed="rId7"/>
                  <a:stretch>
                    <a:fillRect/>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6840055" y="1414464"/>
              <a:ext cx="1620129"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687568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cxnSpLocks/>
          </p:cNvCxnSpPr>
          <p:nvPr/>
        </p:nvCxnSpPr>
        <p:spPr bwMode="auto">
          <a:xfrm rot="5400000" flipH="1" flipV="1">
            <a:off x="5502940" y="5610903"/>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470113" y="5997935"/>
            <a:ext cx="1276413"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
        <p:nvSpPr>
          <p:cNvPr id="16" name="Freeform: Shape 15">
            <a:extLst>
              <a:ext uri="{FF2B5EF4-FFF2-40B4-BE49-F238E27FC236}">
                <a16:creationId xmlns:a16="http://schemas.microsoft.com/office/drawing/2014/main" id="{F357785B-AF0D-4707-AA6D-9A7B760D8439}"/>
              </a:ext>
            </a:extLst>
          </p:cNvPr>
          <p:cNvSpPr/>
          <p:nvPr/>
        </p:nvSpPr>
        <p:spPr bwMode="auto">
          <a:xfrm>
            <a:off x="5480126" y="1790700"/>
            <a:ext cx="388018" cy="4419600"/>
          </a:xfrm>
          <a:custGeom>
            <a:avLst/>
            <a:gdLst>
              <a:gd name="connsiteX0" fmla="*/ 311818 w 388018"/>
              <a:gd name="connsiteY0" fmla="*/ 0 h 4419600"/>
              <a:gd name="connsiteX1" fmla="*/ 45118 w 388018"/>
              <a:gd name="connsiteY1" fmla="*/ 825500 h 4419600"/>
              <a:gd name="connsiteX2" fmla="*/ 19718 w 388018"/>
              <a:gd name="connsiteY2" fmla="*/ 2349500 h 4419600"/>
              <a:gd name="connsiteX3" fmla="*/ 248318 w 388018"/>
              <a:gd name="connsiteY3" fmla="*/ 3517900 h 4419600"/>
              <a:gd name="connsiteX4" fmla="*/ 362618 w 388018"/>
              <a:gd name="connsiteY4" fmla="*/ 3708400 h 4419600"/>
              <a:gd name="connsiteX5" fmla="*/ 388018 w 388018"/>
              <a:gd name="connsiteY5" fmla="*/ 4419600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8" h="4419600">
                <a:moveTo>
                  <a:pt x="311818" y="0"/>
                </a:moveTo>
                <a:cubicBezTo>
                  <a:pt x="202809" y="216958"/>
                  <a:pt x="93801" y="433917"/>
                  <a:pt x="45118" y="825500"/>
                </a:cubicBezTo>
                <a:cubicBezTo>
                  <a:pt x="-3565" y="1217083"/>
                  <a:pt x="-14149" y="1900767"/>
                  <a:pt x="19718" y="2349500"/>
                </a:cubicBezTo>
                <a:cubicBezTo>
                  <a:pt x="53585" y="2798233"/>
                  <a:pt x="191168" y="3291417"/>
                  <a:pt x="248318" y="3517900"/>
                </a:cubicBezTo>
                <a:cubicBezTo>
                  <a:pt x="305468" y="3744383"/>
                  <a:pt x="339335" y="3558117"/>
                  <a:pt x="362618" y="3708400"/>
                </a:cubicBezTo>
                <a:cubicBezTo>
                  <a:pt x="385901" y="3858683"/>
                  <a:pt x="386959" y="4139141"/>
                  <a:pt x="388018" y="4419600"/>
                </a:cubicBezTo>
              </a:path>
            </a:pathLst>
          </a:custGeom>
          <a:noFill/>
          <a:ln w="22225"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35" name="TextBox 34">
            <a:extLst>
              <a:ext uri="{FF2B5EF4-FFF2-40B4-BE49-F238E27FC236}">
                <a16:creationId xmlns:a16="http://schemas.microsoft.com/office/drawing/2014/main" id="{BBD80627-47AB-4532-A14E-E71F13D37EC5}"/>
              </a:ext>
            </a:extLst>
          </p:cNvPr>
          <p:cNvSpPr txBox="1"/>
          <p:nvPr/>
        </p:nvSpPr>
        <p:spPr>
          <a:xfrm rot="16200000">
            <a:off x="4051911" y="3370424"/>
            <a:ext cx="2386125" cy="43819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Origin of 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3851920" y="2452534"/>
            <a:ext cx="5263648" cy="2893100"/>
          </a:xfrm>
          <a:prstGeom prst="rect">
            <a:avLst/>
          </a:prstGeom>
        </p:spPr>
        <p:txBody>
          <a:bodyPr wrap="square">
            <a:spAutoFit/>
          </a:bodyPr>
          <a:lstStyle/>
          <a:p>
            <a:r>
              <a:rPr lang="en-US" sz="2000" dirty="0">
                <a:latin typeface="+mn-lt"/>
              </a:rPr>
              <a:t>Excerpt from the TRACE Code Theory Manual:</a:t>
            </a:r>
          </a:p>
          <a:p>
            <a:pPr marL="180975" indent="-180975">
              <a:buFont typeface="Arial" panose="020B0604020202020204" pitchFamily="34" charset="0"/>
              <a:buChar char="•"/>
            </a:pPr>
            <a:r>
              <a:rPr lang="en-US" sz="1800" dirty="0">
                <a:latin typeface="+mn-lt"/>
              </a:rPr>
              <a:t>“…the </a:t>
            </a:r>
            <a:r>
              <a:rPr lang="en-US" sz="1800" b="1" dirty="0">
                <a:latin typeface="+mn-lt"/>
              </a:rPr>
              <a:t>approximate value of the coefficient</a:t>
            </a:r>
            <a:r>
              <a:rPr lang="en-US" sz="1800" dirty="0">
                <a:latin typeface="+mn-lt"/>
              </a:rPr>
              <a:t> in Eq. (4-119) </a:t>
            </a:r>
            <a:r>
              <a:rPr lang="en-US" sz="1800" b="1" dirty="0">
                <a:latin typeface="+mn-lt"/>
              </a:rPr>
              <a:t>was determined from data comparisons with FLECHT-SEASET</a:t>
            </a:r>
            <a:r>
              <a:rPr lang="en-US" sz="1800" dirty="0">
                <a:latin typeface="+mn-lt"/>
              </a:rPr>
              <a:t> high flooding rate </a:t>
            </a:r>
            <a:r>
              <a:rPr lang="en-US" sz="1800" dirty="0" err="1">
                <a:latin typeface="+mn-lt"/>
              </a:rPr>
              <a:t>reflood</a:t>
            </a:r>
            <a:r>
              <a:rPr lang="en-US" sz="1800" dirty="0">
                <a:latin typeface="+mn-lt"/>
              </a:rPr>
              <a:t> data…” (pp. 164)</a:t>
            </a:r>
            <a:endParaRPr lang="de-CH" sz="1800" dirty="0">
              <a:latin typeface="+mn-lt"/>
            </a:endParaRPr>
          </a:p>
          <a:p>
            <a:pPr marL="180975" indent="-180975">
              <a:buFont typeface="Arial" panose="020B0604020202020204" pitchFamily="34" charset="0"/>
              <a:buChar char="•"/>
            </a:pPr>
            <a:r>
              <a:rPr lang="en-US" sz="1800" dirty="0">
                <a:latin typeface="+mn-lt"/>
              </a:rPr>
              <a:t>“In TRACE, the above interfacial drag coefficient </a:t>
            </a:r>
            <a:r>
              <a:rPr lang="en-US" sz="1800" b="1" dirty="0">
                <a:latin typeface="+mn-lt"/>
              </a:rPr>
              <a:t>has been reduced by a factor of ¾</a:t>
            </a:r>
            <a:r>
              <a:rPr lang="en-US" sz="1800" dirty="0">
                <a:latin typeface="+mn-lt"/>
              </a:rPr>
              <a:t> </a:t>
            </a:r>
            <a:r>
              <a:rPr lang="en-US" sz="1800" b="1" dirty="0">
                <a:latin typeface="+mn-lt"/>
              </a:rPr>
              <a:t>to better match FLECHT-SEASET </a:t>
            </a:r>
            <a:r>
              <a:rPr lang="en-US" sz="1800" dirty="0">
                <a:latin typeface="+mn-lt"/>
              </a:rPr>
              <a:t>high flooding rate </a:t>
            </a:r>
            <a:r>
              <a:rPr lang="en-US" sz="1800" dirty="0" err="1">
                <a:latin typeface="+mn-lt"/>
              </a:rPr>
              <a:t>reflood</a:t>
            </a:r>
            <a:r>
              <a:rPr lang="en-US" sz="1800" dirty="0">
                <a:latin typeface="+mn-lt"/>
              </a:rPr>
              <a:t> data, so…”  (pp. 166)</a:t>
            </a:r>
          </a:p>
        </p:txBody>
      </p:sp>
      <p:sp>
        <p:nvSpPr>
          <p:cNvPr id="8" name="Rectangle 7">
            <a:extLst>
              <a:ext uri="{FF2B5EF4-FFF2-40B4-BE49-F238E27FC236}">
                <a16:creationId xmlns:a16="http://schemas.microsoft.com/office/drawing/2014/main" id="{0205046A-DA76-4194-B5F5-E68931D4753A}"/>
              </a:ext>
            </a:extLst>
          </p:cNvPr>
          <p:cNvSpPr/>
          <p:nvPr/>
        </p:nvSpPr>
        <p:spPr>
          <a:xfrm>
            <a:off x="1043608" y="5621178"/>
            <a:ext cx="6261646" cy="400110"/>
          </a:xfrm>
          <a:prstGeom prst="rect">
            <a:avLst/>
          </a:prstGeom>
        </p:spPr>
        <p:txBody>
          <a:bodyPr wrap="square">
            <a:spAutoFit/>
          </a:bodyPr>
          <a:lstStyle/>
          <a:p>
            <a:r>
              <a:rPr lang="en-US" sz="2000" b="1" dirty="0">
                <a:latin typeface="+mn-lt"/>
              </a:rPr>
              <a:t>No statement of uncertainty on these parameters</a:t>
            </a:r>
            <a:endParaRPr lang="en-US" sz="18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grpSp>
        <p:nvGrpSpPr>
          <p:cNvPr id="2" name="Group 1">
            <a:extLst>
              <a:ext uri="{FF2B5EF4-FFF2-40B4-BE49-F238E27FC236}">
                <a16:creationId xmlns:a16="http://schemas.microsoft.com/office/drawing/2014/main" id="{C6BBFEAE-A1DC-4693-8182-64BECEE3525E}"/>
              </a:ext>
            </a:extLst>
          </p:cNvPr>
          <p:cNvGrpSpPr/>
          <p:nvPr/>
        </p:nvGrpSpPr>
        <p:grpSpPr>
          <a:xfrm>
            <a:off x="353010" y="5084210"/>
            <a:ext cx="8395454" cy="1440458"/>
            <a:chOff x="713620" y="1557338"/>
            <a:chExt cx="8395454" cy="1440458"/>
          </a:xfrm>
        </p:grpSpPr>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gr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B5991C0E-47F1-4107-805E-F017011FA388}"/>
                  </a:ext>
                </a:extLst>
              </p:cNvPr>
              <p:cNvSpPr/>
              <p:nvPr/>
            </p:nvSpPr>
            <p:spPr>
              <a:xfrm>
                <a:off x="683568" y="3284984"/>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683568" y="3284984"/>
                <a:ext cx="1926326" cy="430887"/>
              </a:xfrm>
              <a:prstGeom prst="rect">
                <a:avLst/>
              </a:prstGeom>
              <a:blipFill>
                <a:blip r:embed="rId3"/>
                <a:stretch>
                  <a:fillRect/>
                </a:stretch>
              </a:blipFill>
            </p:spPr>
            <p:txBody>
              <a:bodyPr/>
              <a:lstStyle/>
              <a:p>
                <a:r>
                  <a:rPr lang="en-VI">
                    <a:noFill/>
                  </a:rPr>
                  <a:t> </a:t>
                </a:r>
              </a:p>
            </p:txBody>
          </p:sp>
        </mc:Fallback>
      </mc:AlternateContent>
      <p:sp>
        <p:nvSpPr>
          <p:cNvPr id="5" name="Rectangle: Rounded Corners 9"/>
          <p:cNvSpPr/>
          <p:nvPr/>
        </p:nvSpPr>
        <p:spPr bwMode="auto">
          <a:xfrm>
            <a:off x="2619695" y="1687553"/>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619694" y="2996952"/>
            <a:ext cx="2119573"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609894" y="4185277"/>
            <a:ext cx="1735567"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052299" y="4185277"/>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63" y="1593959"/>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899181" y="168755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354310" y="414617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747610" y="2420888"/>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274190" y="3430741"/>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55043" y="411016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796EAE6-FE4C-4DCA-BDB5-AAD7A91F6C00}"/>
                  </a:ext>
                </a:extLst>
              </p:cNvPr>
              <p:cNvSpPr/>
              <p:nvPr/>
            </p:nvSpPr>
            <p:spPr>
              <a:xfrm>
                <a:off x="2699792" y="2420888"/>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2699792" y="2420888"/>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485793" y="310109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2016577" y="2784744"/>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3F723894-D006-435D-BDEF-95760E5AADA6}"/>
                  </a:ext>
                </a:extLst>
              </p:cNvPr>
              <p:cNvSpPr/>
              <p:nvPr/>
            </p:nvSpPr>
            <p:spPr>
              <a:xfrm>
                <a:off x="683568" y="4510281"/>
                <a:ext cx="1872208"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683568" y="4510281"/>
                <a:ext cx="1872208"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94DF438E-7FC0-4228-95AC-366254094A97}"/>
                  </a:ext>
                </a:extLst>
              </p:cNvPr>
              <p:cNvSpPr/>
              <p:nvPr/>
            </p:nvSpPr>
            <p:spPr>
              <a:xfrm>
                <a:off x="7144730" y="3500427"/>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144730" y="3500427"/>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431675" y="433012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977856" y="4025437"/>
            <a:ext cx="126661" cy="84302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716016" y="220486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3"/>
            <a:endCxn id="38" idx="3"/>
          </p:cNvCxnSpPr>
          <p:nvPr/>
        </p:nvCxnSpPr>
        <p:spPr bwMode="auto">
          <a:xfrm flipV="1">
            <a:off x="4644008" y="2311848"/>
            <a:ext cx="134059" cy="3244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012339"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074390" y="3715870"/>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5328150" y="263723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822227" y="169328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6210294" y="2422629"/>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16" y="1558183"/>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689" y="40128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45" name="Striped Right Arrow 5">
            <a:extLst>
              <a:ext uri="{FF2B5EF4-FFF2-40B4-BE49-F238E27FC236}">
                <a16:creationId xmlns:a16="http://schemas.microsoft.com/office/drawing/2014/main" id="{45AFBD12-14AA-4BD5-8FB2-E60F8087E191}"/>
              </a:ext>
            </a:extLst>
          </p:cNvPr>
          <p:cNvSpPr/>
          <p:nvPr/>
        </p:nvSpPr>
        <p:spPr bwMode="auto">
          <a:xfrm rot="5400000">
            <a:off x="3328080" y="3537592"/>
            <a:ext cx="430887"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2882</TotalTime>
  <Words>3898</Words>
  <Application>Microsoft Office PowerPoint</Application>
  <PresentationFormat>On-screen Show (4:3)</PresentationFormat>
  <Paragraphs>702</Paragraphs>
  <Slides>41</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Origin of 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Convergence of Screening Methods</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950</cp:revision>
  <cp:lastPrinted>2015-07-23T13:50:07Z</cp:lastPrinted>
  <dcterms:created xsi:type="dcterms:W3CDTF">2016-07-01T16:12:42Z</dcterms:created>
  <dcterms:modified xsi:type="dcterms:W3CDTF">2018-01-18T15:53:56Z</dcterms:modified>
</cp:coreProperties>
</file>